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1" r:id="rId5"/>
    <p:sldId id="263" r:id="rId6"/>
    <p:sldId id="27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58" r:id="rId15"/>
    <p:sldId id="275" r:id="rId16"/>
    <p:sldId id="277" r:id="rId17"/>
    <p:sldId id="276" r:id="rId18"/>
  </p:sldIdLst>
  <p:sldSz cx="9144000" cy="6858000" type="screen4x3"/>
  <p:notesSz cx="6888163" cy="100203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29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0EF20C-A523-4F24-89C1-DA692676F44A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322F28C3-BC88-41F7-A83E-7F9A79AF7DB2}">
      <dgm:prSet phldrT="[Text]"/>
      <dgm:spPr/>
      <dgm:t>
        <a:bodyPr/>
        <a:lstStyle/>
        <a:p>
          <a:r>
            <a:rPr lang="id-ID" dirty="0" smtClean="0"/>
            <a:t>INVENTARISASI ASET</a:t>
          </a:r>
          <a:endParaRPr lang="id-ID" dirty="0"/>
        </a:p>
      </dgm:t>
    </dgm:pt>
    <dgm:pt modelId="{46D2BF5B-4DEA-46D2-A911-57C467A7B506}" type="parTrans" cxnId="{4F04CB0B-A95B-481A-A0B8-8E455DE451D5}">
      <dgm:prSet/>
      <dgm:spPr/>
    </dgm:pt>
    <dgm:pt modelId="{CAC2F1F3-1BDF-4262-BD3F-16ED4417B403}" type="sibTrans" cxnId="{4F04CB0B-A95B-481A-A0B8-8E455DE451D5}">
      <dgm:prSet/>
      <dgm:spPr/>
      <dgm:t>
        <a:bodyPr/>
        <a:lstStyle/>
        <a:p>
          <a:endParaRPr lang="id-ID"/>
        </a:p>
      </dgm:t>
    </dgm:pt>
    <dgm:pt modelId="{03176162-7403-4660-A1DB-283B7A6AED57}">
      <dgm:prSet phldrT="[Text]"/>
      <dgm:spPr/>
      <dgm:t>
        <a:bodyPr/>
        <a:lstStyle/>
        <a:p>
          <a:r>
            <a:rPr lang="id-ID" dirty="0" smtClean="0"/>
            <a:t>REKONSILIASI ASET</a:t>
          </a:r>
          <a:endParaRPr lang="id-ID" dirty="0"/>
        </a:p>
      </dgm:t>
    </dgm:pt>
    <dgm:pt modelId="{BB9E65F4-1EAD-4E1F-9EEF-5110D32F03AC}" type="parTrans" cxnId="{48A8F8B8-C23B-4503-AF2F-9F4874FE9867}">
      <dgm:prSet/>
      <dgm:spPr/>
    </dgm:pt>
    <dgm:pt modelId="{AC075F95-B986-4CB9-9803-EF51C2CE66C7}" type="sibTrans" cxnId="{48A8F8B8-C23B-4503-AF2F-9F4874FE9867}">
      <dgm:prSet/>
      <dgm:spPr/>
      <dgm:t>
        <a:bodyPr/>
        <a:lstStyle/>
        <a:p>
          <a:endParaRPr lang="id-ID"/>
        </a:p>
      </dgm:t>
    </dgm:pt>
    <dgm:pt modelId="{970A3913-6304-4C43-9953-89BAE3894D8E}">
      <dgm:prSet phldrT="[Text]"/>
      <dgm:spPr/>
      <dgm:t>
        <a:bodyPr/>
        <a:lstStyle/>
        <a:p>
          <a:r>
            <a:rPr lang="id-ID" dirty="0" smtClean="0"/>
            <a:t>ADENDUM BAST</a:t>
          </a:r>
          <a:endParaRPr lang="id-ID" dirty="0"/>
        </a:p>
      </dgm:t>
    </dgm:pt>
    <dgm:pt modelId="{48C057DD-0702-41B9-B020-C5F3C8CB69DF}" type="parTrans" cxnId="{AA7E82C8-EAC1-4965-A2A0-210FE13E88F3}">
      <dgm:prSet/>
      <dgm:spPr/>
    </dgm:pt>
    <dgm:pt modelId="{470A23F5-2E25-41DF-BBF3-C31465DC5E78}" type="sibTrans" cxnId="{AA7E82C8-EAC1-4965-A2A0-210FE13E88F3}">
      <dgm:prSet/>
      <dgm:spPr/>
    </dgm:pt>
    <dgm:pt modelId="{79B6159E-932E-4BEF-849B-B5347D7AB456}" type="pres">
      <dgm:prSet presAssocID="{BB0EF20C-A523-4F24-89C1-DA692676F44A}" presName="Name0" presStyleCnt="0">
        <dgm:presLayoutVars>
          <dgm:dir/>
          <dgm:resizeHandles val="exact"/>
        </dgm:presLayoutVars>
      </dgm:prSet>
      <dgm:spPr/>
    </dgm:pt>
    <dgm:pt modelId="{4E0E5679-2351-4A3E-8C93-34893DD0BFF2}" type="pres">
      <dgm:prSet presAssocID="{BB0EF20C-A523-4F24-89C1-DA692676F44A}" presName="vNodes" presStyleCnt="0"/>
      <dgm:spPr/>
    </dgm:pt>
    <dgm:pt modelId="{183F5564-FA2C-456F-8AF2-34727432D05D}" type="pres">
      <dgm:prSet presAssocID="{322F28C3-BC88-41F7-A83E-7F9A79AF7DB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7489D67-77DB-4B4C-9D7D-51916DAD90B9}" type="pres">
      <dgm:prSet presAssocID="{CAC2F1F3-1BDF-4262-BD3F-16ED4417B403}" presName="spacerT" presStyleCnt="0"/>
      <dgm:spPr/>
    </dgm:pt>
    <dgm:pt modelId="{94C379F7-41DB-45EA-A343-4BF68C38C6E8}" type="pres">
      <dgm:prSet presAssocID="{CAC2F1F3-1BDF-4262-BD3F-16ED4417B403}" presName="sibTrans" presStyleLbl="sibTrans2D1" presStyleIdx="0" presStyleCnt="2"/>
      <dgm:spPr/>
      <dgm:t>
        <a:bodyPr/>
        <a:lstStyle/>
        <a:p>
          <a:endParaRPr lang="id-ID"/>
        </a:p>
      </dgm:t>
    </dgm:pt>
    <dgm:pt modelId="{70CE3787-DA06-484B-80B5-5B38D587B64C}" type="pres">
      <dgm:prSet presAssocID="{CAC2F1F3-1BDF-4262-BD3F-16ED4417B403}" presName="spacerB" presStyleCnt="0"/>
      <dgm:spPr/>
    </dgm:pt>
    <dgm:pt modelId="{4420EBB3-BA42-4293-8B5A-51BD319AB5AD}" type="pres">
      <dgm:prSet presAssocID="{03176162-7403-4660-A1DB-283B7A6AED5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1129871-9790-4E7F-ACFB-F7E6214A14D2}" type="pres">
      <dgm:prSet presAssocID="{BB0EF20C-A523-4F24-89C1-DA692676F44A}" presName="sibTransLast" presStyleLbl="sibTrans2D1" presStyleIdx="1" presStyleCnt="2"/>
      <dgm:spPr/>
      <dgm:t>
        <a:bodyPr/>
        <a:lstStyle/>
        <a:p>
          <a:endParaRPr lang="id-ID"/>
        </a:p>
      </dgm:t>
    </dgm:pt>
    <dgm:pt modelId="{5F7CDD73-568A-4612-9913-6B9BF1810794}" type="pres">
      <dgm:prSet presAssocID="{BB0EF20C-A523-4F24-89C1-DA692676F44A}" presName="connectorText" presStyleLbl="sibTrans2D1" presStyleIdx="1" presStyleCnt="2"/>
      <dgm:spPr/>
      <dgm:t>
        <a:bodyPr/>
        <a:lstStyle/>
        <a:p>
          <a:endParaRPr lang="id-ID"/>
        </a:p>
      </dgm:t>
    </dgm:pt>
    <dgm:pt modelId="{ED9D8DD9-C42A-4120-8495-EFB2FC896990}" type="pres">
      <dgm:prSet presAssocID="{BB0EF20C-A523-4F24-89C1-DA692676F44A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2A3B706E-8CD4-4BD9-A7AE-706C305220C0}" type="presOf" srcId="{AC075F95-B986-4CB9-9803-EF51C2CE66C7}" destId="{81129871-9790-4E7F-ACFB-F7E6214A14D2}" srcOrd="0" destOrd="0" presId="urn:microsoft.com/office/officeart/2005/8/layout/equation2"/>
    <dgm:cxn modelId="{847A99E6-E4CD-49AB-BFA8-AAAB18BB399A}" type="presOf" srcId="{CAC2F1F3-1BDF-4262-BD3F-16ED4417B403}" destId="{94C379F7-41DB-45EA-A343-4BF68C38C6E8}" srcOrd="0" destOrd="0" presId="urn:microsoft.com/office/officeart/2005/8/layout/equation2"/>
    <dgm:cxn modelId="{1B3BC2C7-4CF4-4C20-8DDF-0657A87E6E77}" type="presOf" srcId="{BB0EF20C-A523-4F24-89C1-DA692676F44A}" destId="{79B6159E-932E-4BEF-849B-B5347D7AB456}" srcOrd="0" destOrd="0" presId="urn:microsoft.com/office/officeart/2005/8/layout/equation2"/>
    <dgm:cxn modelId="{1EAEF0F6-CEF1-4A6C-AA32-30E56A006DC0}" type="presOf" srcId="{03176162-7403-4660-A1DB-283B7A6AED57}" destId="{4420EBB3-BA42-4293-8B5A-51BD319AB5AD}" srcOrd="0" destOrd="0" presId="urn:microsoft.com/office/officeart/2005/8/layout/equation2"/>
    <dgm:cxn modelId="{4F04CB0B-A95B-481A-A0B8-8E455DE451D5}" srcId="{BB0EF20C-A523-4F24-89C1-DA692676F44A}" destId="{322F28C3-BC88-41F7-A83E-7F9A79AF7DB2}" srcOrd="0" destOrd="0" parTransId="{46D2BF5B-4DEA-46D2-A911-57C467A7B506}" sibTransId="{CAC2F1F3-1BDF-4262-BD3F-16ED4417B403}"/>
    <dgm:cxn modelId="{7CFF2A7D-4624-46B9-8680-6FBC693B1722}" type="presOf" srcId="{322F28C3-BC88-41F7-A83E-7F9A79AF7DB2}" destId="{183F5564-FA2C-456F-8AF2-34727432D05D}" srcOrd="0" destOrd="0" presId="urn:microsoft.com/office/officeart/2005/8/layout/equation2"/>
    <dgm:cxn modelId="{AA7E82C8-EAC1-4965-A2A0-210FE13E88F3}" srcId="{BB0EF20C-A523-4F24-89C1-DA692676F44A}" destId="{970A3913-6304-4C43-9953-89BAE3894D8E}" srcOrd="2" destOrd="0" parTransId="{48C057DD-0702-41B9-B020-C5F3C8CB69DF}" sibTransId="{470A23F5-2E25-41DF-BBF3-C31465DC5E78}"/>
    <dgm:cxn modelId="{AD1EC53C-548A-4C2E-AE46-D2F28BB645D5}" type="presOf" srcId="{AC075F95-B986-4CB9-9803-EF51C2CE66C7}" destId="{5F7CDD73-568A-4612-9913-6B9BF1810794}" srcOrd="1" destOrd="0" presId="urn:microsoft.com/office/officeart/2005/8/layout/equation2"/>
    <dgm:cxn modelId="{A033967E-F47A-4FAE-9310-1C2D115EF010}" type="presOf" srcId="{970A3913-6304-4C43-9953-89BAE3894D8E}" destId="{ED9D8DD9-C42A-4120-8495-EFB2FC896990}" srcOrd="0" destOrd="0" presId="urn:microsoft.com/office/officeart/2005/8/layout/equation2"/>
    <dgm:cxn modelId="{48A8F8B8-C23B-4503-AF2F-9F4874FE9867}" srcId="{BB0EF20C-A523-4F24-89C1-DA692676F44A}" destId="{03176162-7403-4660-A1DB-283B7A6AED57}" srcOrd="1" destOrd="0" parTransId="{BB9E65F4-1EAD-4E1F-9EEF-5110D32F03AC}" sibTransId="{AC075F95-B986-4CB9-9803-EF51C2CE66C7}"/>
    <dgm:cxn modelId="{A61C0F36-363A-48F0-9044-6403C85D19D0}" type="presParOf" srcId="{79B6159E-932E-4BEF-849B-B5347D7AB456}" destId="{4E0E5679-2351-4A3E-8C93-34893DD0BFF2}" srcOrd="0" destOrd="0" presId="urn:microsoft.com/office/officeart/2005/8/layout/equation2"/>
    <dgm:cxn modelId="{997B989B-C63F-494F-ABB4-88D296444F56}" type="presParOf" srcId="{4E0E5679-2351-4A3E-8C93-34893DD0BFF2}" destId="{183F5564-FA2C-456F-8AF2-34727432D05D}" srcOrd="0" destOrd="0" presId="urn:microsoft.com/office/officeart/2005/8/layout/equation2"/>
    <dgm:cxn modelId="{BED0EB86-37FC-42D2-8661-2763DE4E7D7A}" type="presParOf" srcId="{4E0E5679-2351-4A3E-8C93-34893DD0BFF2}" destId="{F7489D67-77DB-4B4C-9D7D-51916DAD90B9}" srcOrd="1" destOrd="0" presId="urn:microsoft.com/office/officeart/2005/8/layout/equation2"/>
    <dgm:cxn modelId="{BEAE6CBC-8385-4888-B936-337CDC717410}" type="presParOf" srcId="{4E0E5679-2351-4A3E-8C93-34893DD0BFF2}" destId="{94C379F7-41DB-45EA-A343-4BF68C38C6E8}" srcOrd="2" destOrd="0" presId="urn:microsoft.com/office/officeart/2005/8/layout/equation2"/>
    <dgm:cxn modelId="{0CCB1C2F-9486-4D21-8186-4EDC31D8FBDC}" type="presParOf" srcId="{4E0E5679-2351-4A3E-8C93-34893DD0BFF2}" destId="{70CE3787-DA06-484B-80B5-5B38D587B64C}" srcOrd="3" destOrd="0" presId="urn:microsoft.com/office/officeart/2005/8/layout/equation2"/>
    <dgm:cxn modelId="{AFB9C417-F2AD-4F26-8027-854978256DC9}" type="presParOf" srcId="{4E0E5679-2351-4A3E-8C93-34893DD0BFF2}" destId="{4420EBB3-BA42-4293-8B5A-51BD319AB5AD}" srcOrd="4" destOrd="0" presId="urn:microsoft.com/office/officeart/2005/8/layout/equation2"/>
    <dgm:cxn modelId="{1ED2A3D0-50AE-4919-B9F4-BB13B877BBDA}" type="presParOf" srcId="{79B6159E-932E-4BEF-849B-B5347D7AB456}" destId="{81129871-9790-4E7F-ACFB-F7E6214A14D2}" srcOrd="1" destOrd="0" presId="urn:microsoft.com/office/officeart/2005/8/layout/equation2"/>
    <dgm:cxn modelId="{DA6B2B3D-76D4-4E1B-A59F-AF576C5AB28B}" type="presParOf" srcId="{81129871-9790-4E7F-ACFB-F7E6214A14D2}" destId="{5F7CDD73-568A-4612-9913-6B9BF1810794}" srcOrd="0" destOrd="0" presId="urn:microsoft.com/office/officeart/2005/8/layout/equation2"/>
    <dgm:cxn modelId="{CE16F347-DAE5-41EA-AD2E-D8F5B0230E7B}" type="presParOf" srcId="{79B6159E-932E-4BEF-849B-B5347D7AB456}" destId="{ED9D8DD9-C42A-4120-8495-EFB2FC896990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851CD76-B961-4FF0-8B03-9C56D8690E18}" type="datetimeFigureOut">
              <a:rPr lang="id-ID" smtClean="0"/>
              <a:pPr/>
              <a:t>03/12/2017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id-ID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F610C05-FE96-45AC-9317-4DE12AF8AE66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98641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P2D URUSAN KONKUREN </a:t>
            </a:r>
            <a:br>
              <a:rPr lang="id-ID" dirty="0" smtClean="0"/>
            </a:br>
            <a:r>
              <a:rPr lang="id-ID" dirty="0" smtClean="0"/>
              <a:t>DARI PEMERINTAH KAB/KOTA KE PEMPROV SUMATERA BARAT</a:t>
            </a:r>
            <a:endParaRPr lang="id-ID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00118" y="1428736"/>
          <a:ext cx="8229600" cy="200026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42900"/>
                <a:gridCol w="2714644"/>
                <a:gridCol w="4972056"/>
              </a:tblGrid>
              <a:tr h="1176626">
                <a:tc>
                  <a:txBody>
                    <a:bodyPr/>
                    <a:lstStyle/>
                    <a:p>
                      <a:r>
                        <a:rPr lang="id-ID" dirty="0" smtClean="0"/>
                        <a:t>10.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KAB. SOLOK SELATAN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Terdapat</a:t>
                      </a:r>
                      <a:r>
                        <a:rPr lang="id-ID" baseline="0" dirty="0" smtClean="0"/>
                        <a:t> permasalahan pada rincian data aset,</a:t>
                      </a:r>
                      <a:endParaRPr lang="id-ID" dirty="0" smtClean="0"/>
                    </a:p>
                    <a:p>
                      <a:endParaRPr lang="id-ID" dirty="0"/>
                    </a:p>
                  </a:txBody>
                  <a:tcPr/>
                </a:tc>
              </a:tr>
              <a:tr h="823638">
                <a:tc>
                  <a:txBody>
                    <a:bodyPr/>
                    <a:lstStyle/>
                    <a:p>
                      <a:r>
                        <a:rPr lang="id-ID" dirty="0" smtClean="0"/>
                        <a:t>11.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KAB. PASAMAN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Terdapat</a:t>
                      </a:r>
                      <a:r>
                        <a:rPr lang="id-ID" baseline="0" dirty="0" smtClean="0"/>
                        <a:t> permasalahan pada rincian data aset</a:t>
                      </a:r>
                      <a:endParaRPr lang="id-ID" dirty="0" smtClean="0"/>
                    </a:p>
                    <a:p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rmAutofit/>
          </a:bodyPr>
          <a:lstStyle/>
          <a:p>
            <a:r>
              <a:rPr lang="id-ID" dirty="0" smtClean="0"/>
              <a:t>Pola Inventarisasi yang dilakukan :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/>
              <a:t>M</a:t>
            </a:r>
            <a:r>
              <a:rPr lang="id-ID" dirty="0" smtClean="0"/>
              <a:t>engadakan </a:t>
            </a:r>
            <a:r>
              <a:rPr lang="id-ID" dirty="0"/>
              <a:t>pertemuan dengan bidang aset Kabupaten/Kota dan SMAN/SMKN di Kabupaten/Kota dimaksud untuk menyamakan persepsi terkait inventarisasi yang akan dilakukan.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Selanjutnya tim inventarisasi turun ke setiap objek SMAN/SMKN dengan menjadikan data Kartu Inventaris Barang (KIB) nilai 2016 audited sebagai acuan untuk dilakukan pengecekan. </a:t>
            </a:r>
            <a:endParaRPr lang="id-ID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2910" y="1571612"/>
            <a:ext cx="75009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2800" dirty="0" smtClean="0"/>
              <a:t>Adapun </a:t>
            </a:r>
            <a:r>
              <a:rPr lang="id-ID" sz="2800" b="1" i="1" dirty="0" smtClean="0"/>
              <a:t>output dari inventarisasi</a:t>
            </a:r>
            <a:r>
              <a:rPr lang="id-ID" sz="2800" dirty="0" smtClean="0"/>
              <a:t> adalah</a:t>
            </a:r>
          </a:p>
          <a:p>
            <a:pPr marL="514350" indent="-514350" algn="just">
              <a:buAutoNum type="arabicPeriod"/>
            </a:pPr>
            <a:r>
              <a:rPr lang="id-ID" sz="2800" dirty="0" smtClean="0"/>
              <a:t>Terkelompoknya nilai aset dalam </a:t>
            </a:r>
            <a:r>
              <a:rPr lang="id-ID" sz="2800" b="1" i="1" dirty="0" smtClean="0"/>
              <a:t>kondisi baik sesuai dengan data, aset rusak berat, aset tidak ditemukan dan aset kurang catat.</a:t>
            </a:r>
            <a:r>
              <a:rPr lang="id-ID" sz="2800" b="1" dirty="0" smtClean="0"/>
              <a:t> </a:t>
            </a:r>
          </a:p>
          <a:p>
            <a:pPr marL="514350" indent="-514350" algn="just">
              <a:buAutoNum type="arabicPeriod"/>
            </a:pPr>
            <a:r>
              <a:rPr lang="id-ID" sz="2800" dirty="0" smtClean="0"/>
              <a:t>Untuk aset rusak berat disepakati akan dilakukan penghapusan oleh Kabupaten/Kota, sedangkan untuk aset kurang catat akan dinilai dan dicatat oleh Pemerintah Provinsi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ADENDUM BAST SEBAGAI LANJUTAN P2D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HARAPAN KE DEPAN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96646" indent="-514350">
              <a:buAutoNum type="arabicPeriod"/>
            </a:pPr>
            <a:r>
              <a:rPr lang="id-ID" dirty="0" smtClean="0"/>
              <a:t>PERAN AKTIF DARI 11 (SEBELAS) KABUPATEN KOTA LAINNYA (BIDANG ASET KAB/KOTA) UNTUK PELAKSANAAN ADENDUM BAST</a:t>
            </a:r>
          </a:p>
          <a:p>
            <a:pPr marL="596646" indent="-514350">
              <a:buNone/>
            </a:pPr>
            <a:endParaRPr lang="id-ID" dirty="0" smtClean="0"/>
          </a:p>
          <a:p>
            <a:pPr marL="596646" indent="-514350">
              <a:buNone/>
            </a:pPr>
            <a:r>
              <a:rPr lang="id-ID" dirty="0" smtClean="0"/>
              <a:t>2.   KABUPATEN/KOTA AGAR MENYERAHKAN DOKUMEN BERUPA SERTIFIKAT TANAH DAN BPKB KENDARAAN SEBAGAI TINDAK LANJUT DARI BAST, KARENA DOKUMEN MERUPAKAN SATU KESATUAN DENGAN BAST</a:t>
            </a:r>
          </a:p>
          <a:p>
            <a:pPr marL="596646" indent="-514350">
              <a:buAutoNum type="arabicPeriod"/>
            </a:pPr>
            <a:endParaRPr lang="id-ID" dirty="0" smtClean="0"/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id-ID" dirty="0" smtClean="0"/>
              <a:t>3. KABUPATEN/KOTA AGAR DAPAT MEMFASILITASI PENYERAHAN ASET YANG MASIH DIKUASAI OLEH SKPD TERKAIT KABUPATEN/KOTA KEPADA PROVINSI</a:t>
            </a:r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r>
              <a:rPr lang="id-ID" dirty="0" smtClean="0"/>
              <a:t>4. UNTUK ASET-ASET YANG MASIH DIINGINKAN OLEH KABUPATEN/KOTA NAMUN MENURUT URUSANNYA HARUS DISERAHKAN KEPADA PROVINSI, SESUAI AMANAH UUD 23, MAKA DIMINTA KABUPATEN/KOTA DAPAT MENYERAHKANNYA KEPADA PROVINSI</a:t>
            </a:r>
            <a:endParaRPr lang="id-ID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6404" y="1500998"/>
            <a:ext cx="358892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Selesai...</a:t>
            </a:r>
          </a:p>
          <a:p>
            <a:pPr algn="ctr"/>
            <a:r>
              <a:rPr lang="id-ID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Terima Kasih</a:t>
            </a:r>
            <a:endParaRPr 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368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DASAR HUKUM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UU No.23 Tahun 2014 tentang Pemerintah Daerah, dimana terdapat kewajiban untuk pelimpahan kewenangan diurusan Pendidikan Menengah, Kehutanan, Kelautan, Nakertrans, Perhubungan dan ESDM.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id-ID" sz="3600" dirty="0" smtClean="0"/>
              <a:t>AKSI SEBELUM P2D</a:t>
            </a:r>
            <a:endParaRPr lang="id-ID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989352"/>
          <a:ext cx="8229600" cy="586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KEGIATAN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BULAN/TAHUN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PENYAMAAN PERSEPSI </a:t>
                      </a:r>
                      <a:r>
                        <a:rPr lang="id-ID" baseline="0" dirty="0" smtClean="0"/>
                        <a:t> DENGAN KAB/KOT TERKAIT UU 23 TAHUN 2014 DAN ASET YANG DISERAH TERIMAKAN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SEPTEMBER 2015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INVENTARISASI DAN</a:t>
                      </a:r>
                      <a:r>
                        <a:rPr lang="id-ID" baseline="0" dirty="0" smtClean="0"/>
                        <a:t> IDENTIFIKASI ASET  URUSAN PENDIDIKAN DI 3 KABUPATEN SIJUNJUNG, PADANG PARIMAN DAN KAB. MENTAWAI  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OKTOBER S/D DESEMBER 2015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INVENTARISASI DAN IDENTIFIKASI ASET URUSAN PENDIDIKAN  DI 16 KABUPATEN/KOTA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JANUARI S/D MARET 2016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REKONSILIASI</a:t>
                      </a:r>
                      <a:r>
                        <a:rPr lang="id-ID" baseline="0" dirty="0" smtClean="0"/>
                        <a:t>  NILAI PASCA INVENTARISASI DAN MENYESUAIKAN DATA UNTUK P2D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SEPTEMBER 2016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P2D</a:t>
                      </a:r>
                      <a:r>
                        <a:rPr lang="id-ID" baseline="0" dirty="0" smtClean="0"/>
                        <a:t> URUSAN KONKUREN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3 OKTOBER 2016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INVENTARISASI DAN IDENTIFIKASI ASET URUSAN SELAIN URUSAN  PENDIDIKAN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NOVEMBER S/D DESEMBER  2016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449" y="365126"/>
            <a:ext cx="8149280" cy="1325563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ARAHAN BPK RI PADA PENYUSUNAN LKPD 2016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903433"/>
            <a:ext cx="8715436" cy="452596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id-ID" dirty="0" smtClean="0"/>
              <a:t>UNTUK ASET URUSAN KONKUREN MASIH DI CATAT OLEH MASING-MASING KABUPATEN/KOTA DISEBABKAN ASET YANG DI P2DKAN  PADA TANGGAL 3 OKTOBER 2016 MEMILIKI CUTT OFF DATA ASET YANG BERBEDA-BEDA DAN BELUM SEPENUHNYA MEMASUKKAN NILAI PENGADAAN TAHUN 2016 </a:t>
            </a:r>
          </a:p>
          <a:p>
            <a:pPr algn="just"/>
            <a:r>
              <a:rPr lang="id-ID" dirty="0" smtClean="0"/>
              <a:t>UNTUK LKPD TAHUN 2017 DI CATAT PADA PEMERINTAH PROVINSI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872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654032"/>
          </a:xfrm>
        </p:spPr>
        <p:txBody>
          <a:bodyPr>
            <a:normAutofit fontScale="90000"/>
          </a:bodyPr>
          <a:lstStyle/>
          <a:p>
            <a:pPr algn="l"/>
            <a:r>
              <a:rPr lang="id-ID" dirty="0" smtClean="0"/>
              <a:t>AKSI SETELAH P2D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457200" y="989352"/>
          <a:ext cx="8229600" cy="613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KEGIATAN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BULAN/TAHUN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REKONSILIASI  NILAI ASET YANG TELAH DISESUAIKAN DENGAN KOREKSI KAB/KOT</a:t>
                      </a:r>
                      <a:r>
                        <a:rPr lang="id-ID" baseline="0" dirty="0" smtClean="0"/>
                        <a:t>  INCLUDE DENGAN AKUMULASI PENYUSUTAN SEBAGAI DASAR PENCATATAN PROVINSI PADA SEMESTER SATU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JULI </a:t>
                      </a:r>
                      <a:r>
                        <a:rPr lang="id-ID" baseline="0" dirty="0" smtClean="0"/>
                        <a:t> 2017 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INVENTARISASI ASET UNTUK SISA P2D YAITU TAHUN</a:t>
                      </a:r>
                      <a:r>
                        <a:rPr lang="id-ID" baseline="0" dirty="0" smtClean="0"/>
                        <a:t> 2016 DAN SEMESTER DUA TAHUN 2016  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SEPTEMBER  S/D DESEMBER 2017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REKONSILIASI NILAI PASCA INVENTARISASI SEBAGAI DASAR PENCATATAN PADA BAST (8 KABUPATEN/KOTA)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27 NOVEMBER 2017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endParaRPr lang="id-ID" dirty="0" smtClean="0"/>
                    </a:p>
                    <a:p>
                      <a:pPr algn="ctr"/>
                      <a:r>
                        <a:rPr lang="id-ID" sz="2800" b="1" dirty="0" smtClean="0"/>
                        <a:t>ADENDUM BAST ASET URUSAN KONKUREN KONDISI S/D AUDITED TAHUN 2016</a:t>
                      </a:r>
                    </a:p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3200" dirty="0" smtClean="0"/>
              <a:t>Kabupaten/Kota Yang</a:t>
            </a:r>
            <a:r>
              <a:rPr lang="en-US" sz="3200" dirty="0" smtClean="0"/>
              <a:t> ADENDUM</a:t>
            </a:r>
            <a:r>
              <a:rPr lang="id-ID" sz="3200" dirty="0" smtClean="0"/>
              <a:t> BAST </a:t>
            </a:r>
            <a:r>
              <a:rPr lang="en-US" sz="3200" dirty="0" smtClean="0"/>
              <a:t>P2D </a:t>
            </a:r>
            <a:r>
              <a:rPr lang="id-ID" sz="3200" dirty="0" smtClean="0"/>
              <a:t>Tanggal </a:t>
            </a:r>
            <a:r>
              <a:rPr lang="en-US" sz="3200" dirty="0" smtClean="0"/>
              <a:t>5</a:t>
            </a:r>
            <a:r>
              <a:rPr lang="id-ID" sz="3200" dirty="0" smtClean="0"/>
              <a:t> Desember 2017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KOTA PARIAMAN</a:t>
            </a:r>
          </a:p>
          <a:p>
            <a:r>
              <a:rPr lang="id-ID" dirty="0" smtClean="0"/>
              <a:t>KOTA BUKITTINGGI</a:t>
            </a:r>
          </a:p>
          <a:p>
            <a:r>
              <a:rPr lang="id-ID" dirty="0" smtClean="0"/>
              <a:t>KABUPATEN PASAMAN BARAT</a:t>
            </a:r>
          </a:p>
          <a:p>
            <a:r>
              <a:rPr lang="id-ID" dirty="0" smtClean="0"/>
              <a:t>KABUPATEN PADANG PARIAMAN</a:t>
            </a:r>
          </a:p>
          <a:p>
            <a:r>
              <a:rPr lang="id-ID" dirty="0" smtClean="0"/>
              <a:t>KABUPATEN DHARMASRAYA</a:t>
            </a:r>
          </a:p>
          <a:p>
            <a:r>
              <a:rPr lang="id-ID" dirty="0" smtClean="0"/>
              <a:t>KABUPATEN AGAM</a:t>
            </a:r>
          </a:p>
          <a:p>
            <a:r>
              <a:rPr lang="id-ID" dirty="0" smtClean="0"/>
              <a:t>KABUPATEN SIJUNJUNG</a:t>
            </a:r>
          </a:p>
          <a:p>
            <a:r>
              <a:rPr lang="id-ID" dirty="0" smtClean="0"/>
              <a:t>KABUPATEN MENTAWAI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538152" cy="1143000"/>
          </a:xfrm>
        </p:spPr>
        <p:txBody>
          <a:bodyPr>
            <a:normAutofit fontScale="90000"/>
          </a:bodyPr>
          <a:lstStyle/>
          <a:p>
            <a:r>
              <a:rPr lang="id-ID" sz="3200" b="1" dirty="0" smtClean="0"/>
              <a:t>PERMASALAHAN KAB/KOT YANG BELUM ADENDUM BAST ASET URUSAN KONKUREN</a:t>
            </a:r>
            <a:endParaRPr lang="id-ID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2071678"/>
          <a:ext cx="7499350" cy="2560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4726"/>
                <a:gridCol w="2473761"/>
                <a:gridCol w="453086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No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KAB/KOT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PERMASALAHAN</a:t>
                      </a:r>
                      <a:endParaRPr lang="id-ID" dirty="0"/>
                    </a:p>
                  </a:txBody>
                  <a:tcPr marL="83326" marR="8332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1.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KOTA PADANG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Belum  rekonsiliasi nilai aset </a:t>
                      </a:r>
                    </a:p>
                    <a:p>
                      <a:endParaRPr lang="id-ID" dirty="0"/>
                    </a:p>
                  </a:txBody>
                  <a:tcPr marL="83326" marR="8332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2.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KOTA PADANG PANJANG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Nilai</a:t>
                      </a:r>
                      <a:r>
                        <a:rPr lang="id-ID" baseline="0" dirty="0" smtClean="0"/>
                        <a:t> audited tidak sesuai  </a:t>
                      </a:r>
                    </a:p>
                  </a:txBody>
                  <a:tcPr marL="83326" marR="8332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3.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KOTA PAYAKUMBUH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Belum  rekonsiliasi nilai aset</a:t>
                      </a:r>
                    </a:p>
                    <a:p>
                      <a:endParaRPr lang="id-ID" dirty="0"/>
                    </a:p>
                  </a:txBody>
                  <a:tcPr marL="83326" marR="83326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24688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4726"/>
                <a:gridCol w="2473761"/>
                <a:gridCol w="4530863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4.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KOTA SAWAHLUNTO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Belum  rekonsiliasi nilai aset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d-ID" dirty="0" smtClean="0"/>
                    </a:p>
                    <a:p>
                      <a:endParaRPr lang="id-ID" dirty="0"/>
                    </a:p>
                  </a:txBody>
                  <a:tcPr marL="83326" marR="8332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5.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KOTA SOLOK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Belum  rekonsiliasi nilai aset, </a:t>
                      </a:r>
                      <a:r>
                        <a:rPr lang="id-ID" baseline="0" dirty="0" smtClean="0"/>
                        <a:t> masih terdapat perbedaan rincian data.</a:t>
                      </a:r>
                      <a:endParaRPr lang="id-ID" dirty="0" smtClean="0"/>
                    </a:p>
                    <a:p>
                      <a:endParaRPr lang="id-ID" dirty="0"/>
                    </a:p>
                  </a:txBody>
                  <a:tcPr marL="83326" marR="8332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6.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KAB.SOLOK</a:t>
                      </a:r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Masih</a:t>
                      </a:r>
                      <a:r>
                        <a:rPr lang="id-ID" baseline="0" dirty="0" smtClean="0"/>
                        <a:t> terdapat perbedaan rincian data aset</a:t>
                      </a:r>
                    </a:p>
                    <a:p>
                      <a:endParaRPr lang="id-ID" dirty="0"/>
                    </a:p>
                  </a:txBody>
                  <a:tcPr marL="83326" marR="83326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4768578"/>
              </p:ext>
            </p:extLst>
          </p:nvPr>
        </p:nvGraphicFramePr>
        <p:xfrm>
          <a:off x="1435100" y="1196752"/>
          <a:ext cx="7499350" cy="597263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4726"/>
                <a:gridCol w="2473761"/>
                <a:gridCol w="4530863"/>
              </a:tblGrid>
              <a:tr h="1569345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7.</a:t>
                      </a:r>
                      <a:endParaRPr lang="id-ID" sz="1600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KAB.PESSEL</a:t>
                      </a:r>
                      <a:endParaRPr lang="id-ID" sz="1600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id-ID" sz="1600" dirty="0" smtClean="0"/>
                        <a:t>  Belum dilakukan inventarisasi untuk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id-ID" sz="1600" dirty="0" smtClean="0"/>
                        <a:t>   pengadaan tahun 2016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d-ID" sz="1600" dirty="0" smtClean="0"/>
                        <a:t> terdapat bangunan yang  ada pada terminal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id-ID" sz="1600" baseline="0" dirty="0" smtClean="0"/>
                        <a:t> </a:t>
                      </a:r>
                      <a:r>
                        <a:rPr lang="id-ID" sz="1600" dirty="0" smtClean="0"/>
                        <a:t> sago yang </a:t>
                      </a:r>
                      <a:r>
                        <a:rPr lang="id-ID" sz="1600" baseline="0" dirty="0" smtClean="0"/>
                        <a:t> tidak diserahkan pada saat P2D</a:t>
                      </a:r>
                    </a:p>
                    <a:p>
                      <a:endParaRPr lang="id-ID" sz="1600" dirty="0"/>
                    </a:p>
                  </a:txBody>
                  <a:tcPr marL="83326" marR="83326"/>
                </a:tc>
              </a:tr>
              <a:tr h="584658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8.</a:t>
                      </a:r>
                      <a:endParaRPr lang="id-ID" sz="1600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KAB.50 KOTA</a:t>
                      </a:r>
                      <a:endParaRPr lang="id-ID" sz="1600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Terdapat</a:t>
                      </a:r>
                      <a:r>
                        <a:rPr lang="id-ID" sz="1600" baseline="0" dirty="0" smtClean="0"/>
                        <a:t> permasalahan pada rincian data aset</a:t>
                      </a:r>
                    </a:p>
                    <a:p>
                      <a:endParaRPr lang="id-ID" sz="1600" dirty="0"/>
                    </a:p>
                  </a:txBody>
                  <a:tcPr marL="83326" marR="83326"/>
                </a:tc>
              </a:tr>
              <a:tr h="2800203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9.</a:t>
                      </a:r>
                      <a:endParaRPr lang="id-ID" sz="1600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KAB.TANAH DATAR</a:t>
                      </a:r>
                      <a:endParaRPr lang="id-ID" sz="1600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id-ID" sz="2000" dirty="0" smtClean="0"/>
                        <a:t>Terdapat</a:t>
                      </a:r>
                      <a:r>
                        <a:rPr lang="id-ID" sz="2000" baseline="0" dirty="0" smtClean="0"/>
                        <a:t> permasalahan pada rincian data aset</a:t>
                      </a:r>
                      <a:endParaRPr lang="en-US" sz="2000" baseline="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000" baseline="0" dirty="0" smtClean="0"/>
                        <a:t>P</a:t>
                      </a:r>
                      <a:r>
                        <a:rPr lang="id-ID" sz="2000" baseline="0" dirty="0" smtClean="0"/>
                        <a:t>ermasalahan tanah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dan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bangunan</a:t>
                      </a:r>
                      <a:r>
                        <a:rPr lang="en-US" sz="2000" baseline="0" dirty="0" smtClean="0"/>
                        <a:t> Aula SMA </a:t>
                      </a:r>
                      <a:r>
                        <a:rPr lang="en-US" sz="2000" baseline="0" dirty="0" err="1" smtClean="0"/>
                        <a:t>tidak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diserahkan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kepada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Pemerintah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Provinsi</a:t>
                      </a:r>
                      <a:r>
                        <a:rPr lang="en-US" sz="2000" baseline="0" dirty="0" smtClean="0"/>
                        <a:t>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id-ID" sz="2000" baseline="0" dirty="0" smtClean="0"/>
                        <a:t> </a:t>
                      </a:r>
                      <a:r>
                        <a:rPr lang="en-US" sz="2000" baseline="0" dirty="0" err="1" smtClean="0"/>
                        <a:t>Sebagian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tanah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dan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bangunan</a:t>
                      </a:r>
                      <a:r>
                        <a:rPr lang="en-US" sz="2000" baseline="0" dirty="0" smtClean="0"/>
                        <a:t> Terminal </a:t>
                      </a:r>
                      <a:r>
                        <a:rPr lang="en-US" sz="2000" baseline="0" dirty="0" err="1" smtClean="0"/>
                        <a:t>Tipe</a:t>
                      </a:r>
                      <a:r>
                        <a:rPr lang="en-US" sz="2000" baseline="0" dirty="0" smtClean="0"/>
                        <a:t> B </a:t>
                      </a:r>
                      <a:r>
                        <a:rPr lang="en-US" sz="2000" baseline="0" dirty="0" err="1" smtClean="0"/>
                        <a:t>Piliang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Batu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Sangkar</a:t>
                      </a:r>
                      <a:r>
                        <a:rPr lang="en-US" sz="2000" baseline="0" dirty="0" smtClean="0"/>
                        <a:t> yang </a:t>
                      </a:r>
                      <a:r>
                        <a:rPr lang="en-US" sz="2000" baseline="0" dirty="0" err="1" smtClean="0"/>
                        <a:t>seharusnya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diserahkan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kepada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Pemerintah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Provinsi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didalam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menunjang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operasional</a:t>
                      </a:r>
                      <a:r>
                        <a:rPr lang="en-US" sz="2000" baseline="0" dirty="0" smtClean="0"/>
                        <a:t> Terminal, </a:t>
                      </a:r>
                      <a:r>
                        <a:rPr lang="en-US" sz="2000" baseline="0" dirty="0" err="1" smtClean="0"/>
                        <a:t>tidak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diserahkan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oleh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Kabupaten</a:t>
                      </a:r>
                      <a:r>
                        <a:rPr lang="en-US" sz="2000" baseline="0" dirty="0" smtClean="0"/>
                        <a:t> Tanah </a:t>
                      </a:r>
                      <a:r>
                        <a:rPr lang="en-US" sz="2000" baseline="0" dirty="0" err="1" smtClean="0"/>
                        <a:t>Datar</a:t>
                      </a:r>
                      <a:r>
                        <a:rPr lang="en-US" sz="2000" baseline="0" dirty="0" smtClean="0"/>
                        <a:t>.</a:t>
                      </a:r>
                      <a:endParaRPr lang="id-ID" sz="2000" dirty="0"/>
                    </a:p>
                  </a:txBody>
                  <a:tcPr marL="83326" marR="83326"/>
                </a:tc>
              </a:tr>
              <a:tr h="374387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endParaRPr lang="id-ID" sz="1600" dirty="0"/>
                    </a:p>
                  </a:txBody>
                  <a:tcPr marL="83326" marR="83326"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1230</TotalTime>
  <Words>656</Words>
  <Application>Microsoft Office PowerPoint</Application>
  <PresentationFormat>On-screen Show (4:3)</PresentationFormat>
  <Paragraphs>103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Solstice</vt:lpstr>
      <vt:lpstr>P2D URUSAN KONKUREN  DARI PEMERINTAH KAB/KOTA KE PEMPROV SUMATERA BARAT</vt:lpstr>
      <vt:lpstr>DASAR HUKUM</vt:lpstr>
      <vt:lpstr>AKSI SEBELUM P2D</vt:lpstr>
      <vt:lpstr>ARAHAN BPK RI PADA PENYUSUNAN LKPD 2016</vt:lpstr>
      <vt:lpstr>AKSI SETELAH P2D</vt:lpstr>
      <vt:lpstr>Kabupaten/Kota Yang ADENDUM BAST P2D Tanggal 5 Desember 2017</vt:lpstr>
      <vt:lpstr>PERMASALAHAN KAB/KOT YANG BELUM ADENDUM BAST ASET URUSAN KONKUREN</vt:lpstr>
      <vt:lpstr>PowerPoint Presentation</vt:lpstr>
      <vt:lpstr>PowerPoint Presentation</vt:lpstr>
      <vt:lpstr>PowerPoint Presentation</vt:lpstr>
      <vt:lpstr>Pola Inventarisasi yang dilakukan :</vt:lpstr>
      <vt:lpstr>PowerPoint Presentation</vt:lpstr>
      <vt:lpstr>PowerPoint Presentation</vt:lpstr>
      <vt:lpstr>ADENDUM BAST SEBAGAI LANJUTAN P2D</vt:lpstr>
      <vt:lpstr>HARAPAN KE DEPAN 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P2D URUSAN KONKUREN  DARI PEMERINTAH KAB/KOTA KE PEMPROV SUMATERA BARAT</dc:title>
  <dc:creator>HP</dc:creator>
  <cp:lastModifiedBy>WINDOWS</cp:lastModifiedBy>
  <cp:revision>35</cp:revision>
  <cp:lastPrinted>2017-12-03T07:55:45Z</cp:lastPrinted>
  <dcterms:created xsi:type="dcterms:W3CDTF">2017-11-30T13:02:18Z</dcterms:created>
  <dcterms:modified xsi:type="dcterms:W3CDTF">2017-12-03T07:56:57Z</dcterms:modified>
</cp:coreProperties>
</file>